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55" r:id="rId2"/>
    <p:sldMasterId id="2147483662" r:id="rId3"/>
    <p:sldMasterId id="2147483667" r:id="rId4"/>
    <p:sldMasterId id="2147483676" r:id="rId5"/>
    <p:sldMasterId id="2147483679" r:id="rId6"/>
    <p:sldMasterId id="2147483681" r:id="rId7"/>
    <p:sldMasterId id="2147483684" r:id="rId8"/>
  </p:sldMasterIdLst>
  <p:notesMasterIdLst>
    <p:notesMasterId r:id="rId27"/>
  </p:notesMasterIdLst>
  <p:handoutMasterIdLst>
    <p:handoutMasterId r:id="rId28"/>
  </p:handoutMasterIdLst>
  <p:sldIdLst>
    <p:sldId id="288" r:id="rId9"/>
    <p:sldId id="509" r:id="rId10"/>
    <p:sldId id="506" r:id="rId11"/>
    <p:sldId id="510" r:id="rId12"/>
    <p:sldId id="488" r:id="rId13"/>
    <p:sldId id="492" r:id="rId14"/>
    <p:sldId id="489" r:id="rId15"/>
    <p:sldId id="478" r:id="rId16"/>
    <p:sldId id="493" r:id="rId17"/>
    <p:sldId id="494" r:id="rId18"/>
    <p:sldId id="503" r:id="rId19"/>
    <p:sldId id="500" r:id="rId20"/>
    <p:sldId id="501" r:id="rId21"/>
    <p:sldId id="502" r:id="rId22"/>
    <p:sldId id="491" r:id="rId23"/>
    <p:sldId id="497" r:id="rId24"/>
    <p:sldId id="278" r:id="rId25"/>
    <p:sldId id="486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21E"/>
    <a:srgbClr val="FFFFFE"/>
    <a:srgbClr val="DC5725"/>
    <a:srgbClr val="2A5389"/>
    <a:srgbClr val="3EA8CC"/>
    <a:srgbClr val="169BF5"/>
    <a:srgbClr val="0066FF"/>
    <a:srgbClr val="39A2BD"/>
    <a:srgbClr val="DDDEDC"/>
    <a:srgbClr val="555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709" autoAdjust="0"/>
  </p:normalViewPr>
  <p:slideViewPr>
    <p:cSldViewPr snapToGrid="0" snapToObjects="1">
      <p:cViewPr varScale="1">
        <p:scale>
          <a:sx n="93" d="100"/>
          <a:sy n="93" d="100"/>
        </p:scale>
        <p:origin x="49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9D0D4-8630-1246-B9CB-2E08363C18A8}" type="datetime1"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2E562-F81B-0E4A-859D-1E7572415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C222F-683D-2A48-BE44-1593024C8F14}" type="datetime1"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98012-2A92-7349-AF39-79E97BEAEF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56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9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7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9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3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9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6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81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8012-2A92-7349-AF39-79E97BEAEFF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8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3540"/>
            <a:ext cx="7772400" cy="1101725"/>
          </a:xfrm>
        </p:spPr>
        <p:txBody>
          <a:bodyPr>
            <a:normAutofit/>
          </a:bodyPr>
          <a:lstStyle>
            <a:lvl1pPr>
              <a:defRPr sz="2400" cap="none" baseline="0"/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5951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subtitle</a:t>
            </a:r>
            <a:r>
              <a:rPr lang="fr-FR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7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N - lis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350" y="903288"/>
            <a:ext cx="3939553" cy="3609975"/>
          </a:xfrm>
          <a:prstGeom prst="rect">
            <a:avLst/>
          </a:prstGeom>
        </p:spPr>
        <p:txBody>
          <a:bodyPr/>
          <a:lstStyle>
            <a:lvl1pPr marL="347663" indent="-228600">
              <a:buClr>
                <a:srgbClr val="DC5725"/>
              </a:buClr>
              <a:buFont typeface="Wingdings" panose="05000000000000000000" pitchFamily="2" charset="2"/>
              <a:buChar char="§"/>
              <a:defRPr sz="1600"/>
            </a:lvl1pPr>
            <a:lvl2pPr marL="511175" indent="-163513">
              <a:buClr>
                <a:srgbClr val="3EA8CC"/>
              </a:buClr>
              <a:buFont typeface="Wingdings" panose="05000000000000000000" pitchFamily="2" charset="2"/>
              <a:buChar char="§"/>
              <a:defRPr sz="1500" b="0">
                <a:solidFill>
                  <a:srgbClr val="2A5389"/>
                </a:solidFill>
              </a:defRPr>
            </a:lvl2pPr>
            <a:lvl3pPr marL="685800" indent="-174625">
              <a:buSzPct val="100000"/>
              <a:defRPr sz="1400"/>
            </a:lvl3pPr>
            <a:lvl4pPr marL="914400" indent="-174625">
              <a:defRPr sz="1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3"/>
            <a:endParaRPr lang="en-US" dirty="0" smtClean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91183" y="903288"/>
            <a:ext cx="3939553" cy="3609975"/>
          </a:xfrm>
          <a:prstGeom prst="rect">
            <a:avLst/>
          </a:prstGeom>
        </p:spPr>
        <p:txBody>
          <a:bodyPr/>
          <a:lstStyle>
            <a:lvl1pPr marL="347663" indent="-228600">
              <a:buClr>
                <a:srgbClr val="DC5725"/>
              </a:buClr>
              <a:buFont typeface="Wingdings" panose="05000000000000000000" pitchFamily="2" charset="2"/>
              <a:buChar char="§"/>
              <a:defRPr sz="1600"/>
            </a:lvl1pPr>
            <a:lvl2pPr marL="511175" indent="-163513">
              <a:buClr>
                <a:srgbClr val="3EA8CC"/>
              </a:buClr>
              <a:buFont typeface="Wingdings" panose="05000000000000000000" pitchFamily="2" charset="2"/>
              <a:buChar char="§"/>
              <a:defRPr sz="1500" b="0">
                <a:solidFill>
                  <a:srgbClr val="2A5389"/>
                </a:solidFill>
              </a:defRPr>
            </a:lvl2pPr>
            <a:lvl3pPr marL="685800" indent="-174625">
              <a:buSzPct val="100000"/>
              <a:defRPr sz="1400"/>
            </a:lvl3pPr>
            <a:lvl4pPr marL="914400" indent="-174625">
              <a:defRPr sz="1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328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66738" y="1196976"/>
            <a:ext cx="4019550" cy="608498"/>
          </a:xfrm>
          <a:prstGeom prst="rect">
            <a:avLst/>
          </a:prstGeom>
        </p:spPr>
        <p:txBody>
          <a:bodyPr vert="horz" anchor="b" anchorCtr="0"/>
          <a:lstStyle>
            <a:lvl1pPr>
              <a:defRPr b="1" i="0">
                <a:solidFill>
                  <a:srgbClr val="2A5389"/>
                </a:solidFill>
                <a:latin typeface="Open Sans Semibold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566738" y="1827857"/>
            <a:ext cx="4019550" cy="6693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57200" indent="-165100">
              <a:spcBef>
                <a:spcPts val="384"/>
              </a:spcBef>
              <a:buClr>
                <a:srgbClr val="3EA8CC"/>
              </a:buClr>
              <a:defRPr sz="1500" b="0" i="0" baseline="0">
                <a:solidFill>
                  <a:srgbClr val="2A5389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566738" y="2993018"/>
            <a:ext cx="4019550" cy="669348"/>
          </a:xfrm>
          <a:prstGeom prst="rect">
            <a:avLst/>
          </a:prstGeom>
        </p:spPr>
        <p:txBody>
          <a:bodyPr vert="horz"/>
          <a:lstStyle>
            <a:lvl1pPr marL="77375" indent="0">
              <a:spcBef>
                <a:spcPts val="384"/>
              </a:spcBef>
              <a:buNone/>
              <a:defRPr sz="1400" b="0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21275" y="825500"/>
            <a:ext cx="3527425" cy="3810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n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84698" y="2271345"/>
            <a:ext cx="4443715" cy="231581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90756877"/>
              </p:ext>
            </p:extLst>
          </p:nvPr>
        </p:nvGraphicFramePr>
        <p:xfrm>
          <a:off x="5698931" y="1517209"/>
          <a:ext cx="1395870" cy="237748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95870"/>
              </a:tblGrid>
              <a:tr h="475497">
                <a:tc>
                  <a:txBody>
                    <a:bodyPr/>
                    <a:lstStyle/>
                    <a:p>
                      <a:pPr algn="ctr"/>
                      <a:endParaRPr lang="en-US" sz="1200" baseline="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EDC"/>
                    </a:solidFill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ED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41350470"/>
              </p:ext>
            </p:extLst>
          </p:nvPr>
        </p:nvGraphicFramePr>
        <p:xfrm>
          <a:off x="7210250" y="1517209"/>
          <a:ext cx="1395870" cy="237748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95870"/>
              </a:tblGrid>
              <a:tr h="475497">
                <a:tc>
                  <a:txBody>
                    <a:bodyPr/>
                    <a:lstStyle/>
                    <a:p>
                      <a:pPr algn="ctr"/>
                      <a:endParaRPr lang="en-US" sz="1200" baseline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5389"/>
                    </a:solidFill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EDC"/>
                    </a:solidFill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497">
                <a:tc>
                  <a:txBody>
                    <a:bodyPr/>
                    <a:lstStyle/>
                    <a:p>
                      <a:pPr algn="ctr"/>
                      <a:endParaRPr lang="en-US" sz="1400" baseline="0">
                        <a:solidFill>
                          <a:srgbClr val="2A538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EDC"/>
                    </a:solidFill>
                  </a:tcPr>
                </a:tc>
              </a:tr>
            </a:tbl>
          </a:graphicData>
        </a:graphic>
      </p:graphicFrame>
      <p:sp>
        <p:nvSpPr>
          <p:cNvPr id="37" name="Content Placeholder 6"/>
          <p:cNvSpPr>
            <a:spLocks noGrp="1"/>
          </p:cNvSpPr>
          <p:nvPr>
            <p:ph sz="quarter" idx="12"/>
          </p:nvPr>
        </p:nvSpPr>
        <p:spPr>
          <a:xfrm>
            <a:off x="184697" y="956819"/>
            <a:ext cx="4443715" cy="608498"/>
          </a:xfrm>
          <a:prstGeom prst="rect">
            <a:avLst/>
          </a:prstGeom>
        </p:spPr>
        <p:txBody>
          <a:bodyPr vert="horz" anchor="b" anchorCtr="0"/>
          <a:lstStyle>
            <a:lvl1pPr>
              <a:defRPr b="0" i="0">
                <a:latin typeface="Open Sans Semibold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13"/>
          </p:nvPr>
        </p:nvSpPr>
        <p:spPr>
          <a:xfrm>
            <a:off x="184697" y="1587700"/>
            <a:ext cx="4443715" cy="669348"/>
          </a:xfrm>
          <a:prstGeom prst="rect">
            <a:avLst/>
          </a:prstGeom>
        </p:spPr>
        <p:txBody>
          <a:bodyPr vert="horz"/>
          <a:lstStyle>
            <a:lvl1pPr marL="252000">
              <a:spcBef>
                <a:spcPts val="384"/>
              </a:spcBef>
              <a:defRPr sz="1400" b="0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825329" y="2110103"/>
            <a:ext cx="873602" cy="293889"/>
          </a:xfrm>
          <a:prstGeom prst="rect">
            <a:avLst/>
          </a:prstGeom>
          <a:ln>
            <a:noFill/>
          </a:ln>
        </p:spPr>
        <p:txBody>
          <a:bodyPr vert="horz" lIns="0" tIns="0" rIns="72000" bIns="0" anchor="ctr" anchorCtr="0"/>
          <a:lstStyle>
            <a:lvl1pPr marL="252000" algn="r">
              <a:spcBef>
                <a:spcPts val="384"/>
              </a:spcBef>
              <a:defRPr sz="900" b="1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Feature 1</a:t>
            </a:r>
          </a:p>
        </p:txBody>
      </p:sp>
      <p:sp>
        <p:nvSpPr>
          <p:cNvPr id="43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25329" y="2563404"/>
            <a:ext cx="873602" cy="293889"/>
          </a:xfrm>
          <a:prstGeom prst="rect">
            <a:avLst/>
          </a:prstGeom>
          <a:ln>
            <a:noFill/>
          </a:ln>
        </p:spPr>
        <p:txBody>
          <a:bodyPr vert="horz" lIns="0" tIns="0" rIns="72000" bIns="0" anchor="ctr" anchorCtr="0"/>
          <a:lstStyle>
            <a:lvl1pPr marL="252000" algn="r">
              <a:spcBef>
                <a:spcPts val="384"/>
              </a:spcBef>
              <a:defRPr sz="900" b="1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Feature 2</a:t>
            </a:r>
          </a:p>
        </p:txBody>
      </p:sp>
      <p:sp>
        <p:nvSpPr>
          <p:cNvPr id="44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825329" y="3050898"/>
            <a:ext cx="873602" cy="293889"/>
          </a:xfrm>
          <a:prstGeom prst="rect">
            <a:avLst/>
          </a:prstGeom>
          <a:ln>
            <a:noFill/>
          </a:ln>
        </p:spPr>
        <p:txBody>
          <a:bodyPr vert="horz" lIns="0" tIns="0" rIns="72000" bIns="0" anchor="ctr" anchorCtr="0"/>
          <a:lstStyle>
            <a:lvl1pPr marL="252000" algn="r">
              <a:spcBef>
                <a:spcPts val="384"/>
              </a:spcBef>
              <a:defRPr sz="900" b="1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Feature 3</a:t>
            </a:r>
          </a:p>
        </p:txBody>
      </p:sp>
      <p:sp>
        <p:nvSpPr>
          <p:cNvPr id="45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825329" y="3521295"/>
            <a:ext cx="873602" cy="293889"/>
          </a:xfrm>
          <a:prstGeom prst="rect">
            <a:avLst/>
          </a:prstGeom>
          <a:ln>
            <a:noFill/>
          </a:ln>
        </p:spPr>
        <p:txBody>
          <a:bodyPr vert="horz" lIns="0" tIns="0" rIns="72000" bIns="0" anchor="ctr" anchorCtr="0"/>
          <a:lstStyle>
            <a:lvl1pPr marL="252000" algn="r">
              <a:spcBef>
                <a:spcPts val="384"/>
              </a:spcBef>
              <a:defRPr sz="900" b="1" i="0" baseline="0">
                <a:solidFill>
                  <a:srgbClr val="39A2BD"/>
                </a:solidFill>
                <a:latin typeface="Open Sans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Feature 4</a:t>
            </a:r>
          </a:p>
        </p:txBody>
      </p:sp>
      <p:sp>
        <p:nvSpPr>
          <p:cNvPr id="46" name="Content Placeholder 6"/>
          <p:cNvSpPr>
            <a:spLocks noGrp="1"/>
          </p:cNvSpPr>
          <p:nvPr>
            <p:ph sz="quarter" idx="20" hasCustomPrompt="1"/>
          </p:nvPr>
        </p:nvSpPr>
        <p:spPr>
          <a:xfrm>
            <a:off x="5698931" y="1587700"/>
            <a:ext cx="1395870" cy="350607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/>
          <a:lstStyle>
            <a:lvl1pPr marL="0" algn="ctr">
              <a:spcBef>
                <a:spcPts val="0"/>
              </a:spcBef>
              <a:defRPr sz="1000" b="0" i="0" cap="all" baseline="0">
                <a:solidFill>
                  <a:schemeClr val="bg1"/>
                </a:solidFill>
                <a:latin typeface="Open Sans Light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ref product</a:t>
            </a:r>
          </a:p>
        </p:txBody>
      </p:sp>
      <p:sp>
        <p:nvSpPr>
          <p:cNvPr id="4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7210250" y="1587700"/>
            <a:ext cx="1395870" cy="350607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/>
          <a:lstStyle>
            <a:lvl1pPr marL="0" algn="ctr">
              <a:spcBef>
                <a:spcPts val="0"/>
              </a:spcBef>
              <a:defRPr sz="1000" b="0" i="0" cap="all" baseline="0">
                <a:solidFill>
                  <a:schemeClr val="bg1"/>
                </a:solidFill>
                <a:latin typeface="Open Sans Light"/>
              </a:defRPr>
            </a:lvl1pPr>
            <a:lvl2pPr>
              <a:defRPr sz="1200" b="0" i="0">
                <a:solidFill>
                  <a:srgbClr val="2A5389"/>
                </a:solidFill>
              </a:defRPr>
            </a:lvl2pPr>
            <a:lvl4pPr marL="1371600" indent="0">
              <a:buFontTx/>
              <a:buNone/>
              <a:defRPr sz="1000" baseline="0"/>
            </a:lvl4pPr>
          </a:lstStyle>
          <a:p>
            <a:pPr lvl="0"/>
            <a:r>
              <a:rPr lang="fr-FR"/>
              <a:t>ref product</a:t>
            </a:r>
          </a:p>
        </p:txBody>
      </p:sp>
    </p:spTree>
    <p:extLst>
      <p:ext uri="{BB962C8B-B14F-4D97-AF65-F5344CB8AC3E}">
        <p14:creationId xmlns:p14="http://schemas.microsoft.com/office/powerpoint/2010/main" val="180097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451474" y="1080778"/>
            <a:ext cx="6243083" cy="3253547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n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84699" y="997209"/>
            <a:ext cx="3527425" cy="358995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7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0896" y="649224"/>
            <a:ext cx="795528" cy="31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2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1692" y="733530"/>
            <a:ext cx="683288" cy="251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6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1692" y="733530"/>
            <a:ext cx="683288" cy="251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4462272"/>
            <a:ext cx="9144000" cy="69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1692" y="733530"/>
            <a:ext cx="683288" cy="251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4462272"/>
            <a:ext cx="9144000" cy="69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4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2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17114"/>
            <a:ext cx="6400800" cy="5951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1">
                <a:solidFill>
                  <a:schemeClr val="bg1"/>
                </a:solidFill>
                <a:latin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Any</a:t>
            </a:r>
            <a:r>
              <a:rPr lang="fr-FR" dirty="0"/>
              <a:t> questions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1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167974"/>
            <a:ext cx="1508763" cy="9144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404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369" y="59638"/>
            <a:ext cx="1495262" cy="9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231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822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439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127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957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9144002" cy="381000"/>
          </a:xfrm>
          <a:prstGeom prst="rect">
            <a:avLst/>
          </a:prstGeom>
          <a:gradFill flip="none" rotWithShape="1">
            <a:gsLst>
              <a:gs pos="0">
                <a:srgbClr val="0000B4"/>
              </a:gs>
              <a:gs pos="47000">
                <a:srgbClr val="0000DA"/>
              </a:gs>
              <a:gs pos="89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7619" y="-45720"/>
            <a:ext cx="1508763" cy="914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48599"/>
            <a:ext cx="1025659" cy="6667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388454"/>
            <a:ext cx="474345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934" y="0"/>
            <a:ext cx="913406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1600200"/>
            <a:ext cx="4452938" cy="62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3634198"/>
            <a:ext cx="2686050" cy="914400"/>
          </a:xfrm>
          <a:prstGeom prst="rect">
            <a:avLst/>
          </a:prstGeo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192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1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02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87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2705"/>
            <a:ext cx="7772400" cy="11017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5951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316288" y="3529140"/>
            <a:ext cx="2416175" cy="523875"/>
          </a:xfrm>
          <a:prstGeom prst="rect">
            <a:avLst/>
          </a:prstGeom>
        </p:spPr>
        <p:txBody>
          <a:bodyPr vert="horz" rIns="0"/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  <a:latin typeface="Open Sans Light"/>
              </a:defRPr>
            </a:lvl1pPr>
          </a:lstStyle>
          <a:p>
            <a:pPr lvl="0"/>
            <a:r>
              <a:rPr lang="fr-FR"/>
              <a:t>02/09/15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13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5 items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4655951" y="1244556"/>
            <a:ext cx="4194291" cy="3462352"/>
          </a:xfrm>
          <a:prstGeom prst="rect">
            <a:avLst/>
          </a:prstGeom>
        </p:spPr>
        <p:txBody>
          <a:bodyPr vert="horz" anchor="ctr" anchorCtr="0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cap="none" baseline="0">
                <a:solidFill>
                  <a:srgbClr val="39A2BD"/>
                </a:solidFill>
                <a:latin typeface="Open San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" Cras maximus risus vitae risus molestie venenatis. Duis feugiat dictum nisl a tincidunt. Nulla suscipit, tellus ac viverra sagit. "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1371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5 item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21250" y="1246188"/>
            <a:ext cx="3935413" cy="3460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1" baseline="0">
                <a:solidFill>
                  <a:srgbClr val="3EA8CC"/>
                </a:solidFill>
                <a:latin typeface="Open Sans"/>
              </a:defRPr>
            </a:lvl1pPr>
          </a:lstStyle>
          <a:p>
            <a:r>
              <a:rPr lang="en-US" smtClean="0"/>
              <a:t>Picture can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0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6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2457450" y="3056620"/>
            <a:ext cx="6272213" cy="6111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FontTx/>
              <a:buNone/>
              <a:defRPr sz="1800" b="0" i="1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fr-FR" dirty="0" err="1" smtClean="0"/>
              <a:t>Subtitle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62488" y="1987550"/>
            <a:ext cx="4067175" cy="309563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r">
              <a:buFontTx/>
              <a:buNone/>
              <a:defRPr sz="800" b="1" i="0" kern="0" cap="all" spc="100" baseline="0">
                <a:solidFill>
                  <a:srgbClr val="3EA8CC"/>
                </a:solidFill>
                <a:latin typeface="Open Sans"/>
              </a:defRPr>
            </a:lvl1pPr>
          </a:lstStyle>
          <a:p>
            <a:pPr lvl="0"/>
            <a:r>
              <a:rPr lang="fr-FR" smtClean="0"/>
              <a:t>title presentation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2457450" y="2374900"/>
            <a:ext cx="6272213" cy="52387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r"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pPr lvl="0"/>
            <a:r>
              <a:rPr lang="en-US" dirty="0"/>
              <a:t>TITLE PART GOES HERE</a:t>
            </a:r>
          </a:p>
        </p:txBody>
      </p:sp>
    </p:spTree>
    <p:extLst>
      <p:ext uri="{BB962C8B-B14F-4D97-AF65-F5344CB8AC3E}">
        <p14:creationId xmlns:p14="http://schemas.microsoft.com/office/powerpoint/2010/main" val="257929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350" y="903288"/>
            <a:ext cx="8229600" cy="3609975"/>
          </a:xfrm>
          <a:prstGeom prst="rect">
            <a:avLst/>
          </a:prstGeom>
        </p:spPr>
        <p:txBody>
          <a:bodyPr/>
          <a:lstStyle>
            <a:lvl1pPr marL="347663" indent="-228600">
              <a:buClr>
                <a:srgbClr val="DC5725"/>
              </a:buClr>
              <a:buFont typeface="Wingdings" panose="05000000000000000000" pitchFamily="2" charset="2"/>
              <a:buChar char="§"/>
              <a:defRPr sz="1600"/>
            </a:lvl1pPr>
            <a:lvl2pPr marL="511175" indent="-163513">
              <a:buClr>
                <a:srgbClr val="3EA8CC"/>
              </a:buClr>
              <a:buFont typeface="Wingdings" panose="05000000000000000000" pitchFamily="2" charset="2"/>
              <a:buChar char="§"/>
              <a:defRPr sz="1500" b="0">
                <a:solidFill>
                  <a:srgbClr val="2A5389"/>
                </a:solidFill>
              </a:defRPr>
            </a:lvl2pPr>
            <a:lvl3pPr marL="685800" indent="-174625">
              <a:buSzPct val="100000"/>
              <a:defRPr sz="1400"/>
            </a:lvl3pPr>
            <a:lvl4pPr marL="914400" indent="-174625">
              <a:defRPr sz="1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425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hyperlink" Target="http://www.grandstream.com/" TargetMode="Externa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6670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88" y="229401"/>
            <a:ext cx="2104920" cy="340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586"/>
          <a:stretch/>
        </p:blipFill>
        <p:spPr>
          <a:xfrm>
            <a:off x="4035187" y="4636176"/>
            <a:ext cx="1073626" cy="530528"/>
          </a:xfrm>
          <a:prstGeom prst="rect">
            <a:avLst/>
          </a:prstGeom>
        </p:spPr>
      </p:pic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166071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296125" y="2690269"/>
            <a:ext cx="549847" cy="45719"/>
          </a:xfrm>
          <a:prstGeom prst="rect">
            <a:avLst/>
          </a:prstGeom>
          <a:solidFill>
            <a:srgbClr val="3EA8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7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ctr" defTabSz="457200" rtl="0" eaLnBrk="1" latinLnBrk="0" hangingPunct="1">
        <a:spcBef>
          <a:spcPct val="0"/>
        </a:spcBef>
        <a:buFontTx/>
        <a:buNone/>
        <a:defRPr sz="2400" kern="1200" cap="none" baseline="0">
          <a:solidFill>
            <a:schemeClr val="bg1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66705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315570" y="118979"/>
            <a:ext cx="5210546" cy="800219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0" i="0" strike="noStrike" kern="0" cap="all" spc="0" normalizeH="0" baseline="0" dirty="0" smtClean="0">
                <a:solidFill>
                  <a:schemeClr val="bg1"/>
                </a:solidFill>
                <a:latin typeface="Open Sans Light"/>
                <a:cs typeface="Open Sans"/>
              </a:rPr>
              <a:t>AGENDA</a:t>
            </a:r>
            <a:endParaRPr lang="en-US" sz="4000" b="0" i="0" strike="noStrike" kern="0" cap="all" spc="0" normalizeH="0" baseline="0" dirty="0" smtClean="0">
              <a:solidFill>
                <a:schemeClr val="bg1"/>
              </a:solidFill>
              <a:latin typeface="Open Sans Light"/>
              <a:cs typeface="Open Sans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15570" y="644172"/>
            <a:ext cx="549847" cy="45719"/>
          </a:xfrm>
          <a:prstGeom prst="rect">
            <a:avLst/>
          </a:prstGeom>
          <a:solidFill>
            <a:srgbClr val="3EA8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1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5" r:id="rId3"/>
    <p:sldLayoutId id="214748365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2400" kern="1200" cap="all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8"/>
            <a:ext cx="9144000" cy="516670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8180239" y="2904894"/>
            <a:ext cx="549847" cy="45719"/>
          </a:xfrm>
          <a:prstGeom prst="rect">
            <a:avLst/>
          </a:prstGeom>
          <a:solidFill>
            <a:srgbClr val="3EA8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540" y="229401"/>
            <a:ext cx="2104920" cy="3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2400" kern="1200" cap="all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12" y="378266"/>
            <a:ext cx="8229600" cy="4090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 smtClean="0"/>
              <a:t>1.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88012" y="794474"/>
            <a:ext cx="549847" cy="45719"/>
          </a:xfrm>
          <a:prstGeom prst="rect">
            <a:avLst/>
          </a:prstGeom>
          <a:solidFill>
            <a:srgbClr val="3EA8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411" t="-49411" r="-49411" b="50441"/>
          <a:stretch/>
        </p:blipFill>
        <p:spPr>
          <a:xfrm>
            <a:off x="3468077" y="4064251"/>
            <a:ext cx="2207846" cy="109902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761774" y="4875339"/>
            <a:ext cx="294489" cy="268161"/>
          </a:xfrm>
          <a:prstGeom prst="rect">
            <a:avLst/>
          </a:prstGeom>
          <a:solidFill>
            <a:srgbClr val="3EA8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8761774" y="4875339"/>
            <a:ext cx="294489" cy="26358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fld id="{74F09A5E-8976-4F68-98B6-A0B955766405}" type="slidenum">
              <a:rPr lang="en-US" sz="900" b="1" smtClean="0">
                <a:solidFill>
                  <a:schemeClr val="bg1"/>
                </a:solidFill>
                <a:latin typeface="Open Sans Light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388012" y="977140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" name="TextBox 2">
            <a:hlinkClick r:id="rId13"/>
          </p:cNvPr>
          <p:cNvSpPr txBox="1"/>
          <p:nvPr userDrawn="1"/>
        </p:nvSpPr>
        <p:spPr>
          <a:xfrm>
            <a:off x="6769100" y="4919691"/>
            <a:ext cx="2011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rgbClr val="2A5389"/>
                </a:solidFill>
                <a:latin typeface="+mj-lt"/>
              </a:rPr>
              <a:t>WWW.GRANDSTREAM.COM</a:t>
            </a:r>
            <a:endParaRPr lang="en-US" sz="800" b="1" dirty="0">
              <a:solidFill>
                <a:srgbClr val="2A5389"/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90152" y="-45076"/>
            <a:ext cx="9420896" cy="495837"/>
          </a:xfrm>
          <a:prstGeom prst="rect">
            <a:avLst/>
          </a:prstGeom>
          <a:solidFill>
            <a:srgbClr val="2A538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284" y="26447"/>
            <a:ext cx="2491432" cy="3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0" r:id="rId3"/>
    <p:sldLayoutId id="2147483672" r:id="rId4"/>
    <p:sldLayoutId id="2147483675" r:id="rId5"/>
    <p:sldLayoutId id="2147483671" r:id="rId6"/>
    <p:sldLayoutId id="2147483683" r:id="rId7"/>
    <p:sldLayoutId id="2147483693" r:id="rId8"/>
    <p:sldLayoutId id="2147483697" r:id="rId9"/>
    <p:sldLayoutId id="214748369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 typeface="+mj-lt"/>
        <a:buNone/>
        <a:defRPr sz="2000" b="1" i="0" kern="1200" baseline="0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285750" marR="0" indent="-174625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DC5725"/>
        </a:buClr>
        <a:buSzTx/>
        <a:buFont typeface="Wingdings" panose="05000000000000000000" pitchFamily="2" charset="2"/>
        <a:buChar char="§"/>
        <a:tabLst/>
        <a:defRPr sz="1600" b="1" i="0" kern="1200">
          <a:solidFill>
            <a:srgbClr val="2A5389"/>
          </a:solidFill>
          <a:latin typeface="Open Sans"/>
          <a:ea typeface="+mn-ea"/>
          <a:cs typeface="Open Sans"/>
        </a:defRPr>
      </a:lvl1pPr>
      <a:lvl2pPr marL="457200" marR="0" indent="-173038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39A2BD"/>
        </a:buClr>
        <a:buSzTx/>
        <a:buFont typeface="Wingdings" panose="05000000000000000000" pitchFamily="2" charset="2"/>
        <a:buChar char="§"/>
        <a:tabLst/>
        <a:defRPr sz="1500" b="0" kern="1200">
          <a:solidFill>
            <a:srgbClr val="2A5389"/>
          </a:solidFill>
          <a:latin typeface="Open Sans"/>
          <a:ea typeface="+mn-ea"/>
          <a:cs typeface="Open Sans"/>
        </a:defRPr>
      </a:lvl2pPr>
      <a:lvl3pPr marL="692150" marR="0" indent="-2349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3EA8CC"/>
        </a:buClr>
        <a:buSzPct val="100000"/>
        <a:buFont typeface="Wingdings" charset="2"/>
        <a:buChar char="§"/>
        <a:tabLst/>
        <a:defRPr sz="1400" kern="1200" baseline="0">
          <a:solidFill>
            <a:srgbClr val="2A5389"/>
          </a:solidFill>
          <a:latin typeface="Open Sans"/>
          <a:ea typeface="+mn-ea"/>
          <a:cs typeface="Open Sans"/>
        </a:defRPr>
      </a:lvl3pPr>
      <a:lvl4pPr marL="914400" marR="0" indent="-2222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–"/>
        <a:tabLst/>
        <a:defRPr sz="1200" kern="1200">
          <a:solidFill>
            <a:srgbClr val="2A5389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A5389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6670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68" y="229401"/>
            <a:ext cx="2104920" cy="34063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85344" y="874515"/>
            <a:ext cx="9229344" cy="426898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0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2400" kern="1200" cap="all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6670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68" y="229401"/>
            <a:ext cx="2104920" cy="3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6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2400" kern="1200" cap="all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6670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68" y="229401"/>
            <a:ext cx="2104920" cy="3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2400" kern="1200" cap="all">
          <a:solidFill>
            <a:srgbClr val="2A5389"/>
          </a:solidFill>
          <a:latin typeface="Open Sans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29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user/GrandstreamNetworks" TargetMode="External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2" Type="http://schemas.openxmlformats.org/officeDocument/2006/relationships/hyperlink" Target="https://www.facebook.com/GrandstreamNetworksInc?fref=t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marketing@grandstream.com" TargetMode="External"/><Relationship Id="rId5" Type="http://schemas.openxmlformats.org/officeDocument/2006/relationships/image" Target="../media/image43.emf"/><Relationship Id="rId10" Type="http://schemas.openxmlformats.org/officeDocument/2006/relationships/hyperlink" Target="http://www.grandstream.com/" TargetMode="External"/><Relationship Id="rId4" Type="http://schemas.openxmlformats.org/officeDocument/2006/relationships/hyperlink" Target="http://www.linkedin.com/company/grandstream-networks" TargetMode="External"/><Relationship Id="rId9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user/GrandstreamNetworks" TargetMode="External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2" Type="http://schemas.openxmlformats.org/officeDocument/2006/relationships/hyperlink" Target="https://www.facebook.com/GrandstreamNetworksInc?fref=t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marketing@grandstream.com" TargetMode="External"/><Relationship Id="rId5" Type="http://schemas.openxmlformats.org/officeDocument/2006/relationships/image" Target="../media/image43.emf"/><Relationship Id="rId10" Type="http://schemas.openxmlformats.org/officeDocument/2006/relationships/hyperlink" Target="http://www.grandstream.com/" TargetMode="External"/><Relationship Id="rId4" Type="http://schemas.openxmlformats.org/officeDocument/2006/relationships/hyperlink" Target="http://www.linkedin.com/company/grandstream-networks" TargetMode="External"/><Relationship Id="rId9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764" y="1553540"/>
            <a:ext cx="8140222" cy="1101725"/>
          </a:xfrm>
        </p:spPr>
        <p:txBody>
          <a:bodyPr>
            <a:normAutofit/>
          </a:bodyPr>
          <a:lstStyle/>
          <a:p>
            <a:r>
              <a:rPr lang="en-US" sz="3600" b="1" cap="none" dirty="0" smtClean="0"/>
              <a:t>IPVideoTalk Web Meetings</a:t>
            </a:r>
            <a:endParaRPr lang="en-US" sz="3600" b="1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-5028" y="4958834"/>
            <a:ext cx="2471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cap="all" baseline="0" dirty="0" smtClean="0">
                <a:solidFill>
                  <a:schemeClr val="bg1"/>
                </a:solidFill>
                <a:latin typeface="Open Sans"/>
              </a:rPr>
              <a:t>proprietary &amp; confidential</a:t>
            </a:r>
            <a:endParaRPr lang="en-US" sz="800" b="1" i="0" cap="all" baseline="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3729" y="4969720"/>
            <a:ext cx="80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i="0" cap="all" baseline="0" dirty="0" smtClean="0">
                <a:solidFill>
                  <a:schemeClr val="bg1"/>
                </a:solidFill>
                <a:latin typeface="Open Sans"/>
              </a:rPr>
              <a:t>9/3/2015</a:t>
            </a:r>
            <a:endParaRPr lang="en-US" sz="800" b="1" i="0" cap="all" baseline="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052" y="2874722"/>
            <a:ext cx="8140222" cy="1101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indent="0" algn="ctr" defTabSz="457200" rtl="0" eaLnBrk="1" latinLnBrk="0" hangingPunct="1">
              <a:spcBef>
                <a:spcPct val="0"/>
              </a:spcBef>
              <a:buFontTx/>
              <a:buNone/>
              <a:defRPr sz="2400" kern="1200" cap="none" baseline="0">
                <a:solidFill>
                  <a:schemeClr val="bg1"/>
                </a:solidFill>
                <a:latin typeface="Open Sans Ligh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Grandstream Web &amp; Video Conferencing Platform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23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0" y="457200"/>
            <a:ext cx="9144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i="1" dirty="0">
                <a:solidFill>
                  <a:srgbClr val="0066FF"/>
                </a:solidFill>
                <a:latin typeface="+mn-lt"/>
                <a:ea typeface="Kozuka Mincho Pro M" panose="02020600000000000000" pitchFamily="18" charset="-128"/>
              </a:rPr>
              <a:t>Easy </a:t>
            </a:r>
            <a:r>
              <a:rPr lang="en-US" sz="3000" b="1" dirty="0" smtClean="0">
                <a:solidFill>
                  <a:srgbClr val="2A5389"/>
                </a:solidFill>
                <a:latin typeface="+mn-lt"/>
                <a:ea typeface="Kozuka Mincho Pro M" panose="02020600000000000000" pitchFamily="18" charset="-128"/>
              </a:rPr>
              <a:t>Accessibility</a:t>
            </a:r>
            <a:endParaRPr lang="en-US" sz="3000" b="1" dirty="0">
              <a:solidFill>
                <a:srgbClr val="2A5389"/>
              </a:solidFill>
              <a:latin typeface="+mn-lt"/>
              <a:ea typeface="Kozuka Mincho Pro M" panose="02020600000000000000" pitchFamily="18" charset="-128"/>
            </a:endParaRPr>
          </a:p>
          <a:p>
            <a:pPr algn="ctr"/>
            <a:r>
              <a:rPr lang="en-US" sz="1500" i="1" dirty="0" smtClean="0">
                <a:solidFill>
                  <a:srgbClr val="2A5389"/>
                </a:solidFill>
                <a:latin typeface="+mn-lt"/>
                <a:ea typeface="Kozuka Mincho Pro M" panose="02020600000000000000" pitchFamily="18" charset="-128"/>
              </a:rPr>
              <a:t>Connect from anywhere</a:t>
            </a:r>
            <a:endParaRPr lang="en-US" sz="1500" i="1" dirty="0">
              <a:solidFill>
                <a:srgbClr val="2A5389"/>
              </a:solidFill>
              <a:latin typeface="+mn-lt"/>
              <a:ea typeface="Kozuka Mincho Pro M" panose="02020600000000000000" pitchFamily="18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2" y="1630824"/>
            <a:ext cx="1925489" cy="1361333"/>
          </a:xfrm>
          <a:prstGeom prst="rect">
            <a:avLst/>
          </a:prstGeom>
        </p:spPr>
      </p:pic>
      <p:pic>
        <p:nvPicPr>
          <p:cNvPr id="1026" name="Picture 2" descr="Image result for appl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06" y="1444536"/>
            <a:ext cx="2179051" cy="15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5" y="3023376"/>
            <a:ext cx="1737364" cy="542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65" y="2992157"/>
            <a:ext cx="1749231" cy="553285"/>
          </a:xfrm>
          <a:prstGeom prst="rect">
            <a:avLst/>
          </a:prstGeom>
        </p:spPr>
      </p:pic>
      <p:sp>
        <p:nvSpPr>
          <p:cNvPr id="27" name="Title 4"/>
          <p:cNvSpPr txBox="1">
            <a:spLocks/>
          </p:cNvSpPr>
          <p:nvPr/>
        </p:nvSpPr>
        <p:spPr>
          <a:xfrm>
            <a:off x="3302329" y="1396574"/>
            <a:ext cx="2777323" cy="31737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+mj-lt"/>
              <a:buNone/>
              <a:defRPr sz="2000" b="1" i="0" kern="1200" baseline="0">
                <a:solidFill>
                  <a:srgbClr val="2A5389"/>
                </a:solidFill>
                <a:latin typeface="Open Sans Light"/>
                <a:ea typeface="+mj-ea"/>
                <a:cs typeface="+mj-cs"/>
              </a:defRPr>
            </a:lvl1pPr>
          </a:lstStyle>
          <a:p>
            <a:endParaRPr lang="en-US" sz="1100" b="0" dirty="0">
              <a:solidFill>
                <a:srgbClr val="39A2BD"/>
              </a:solidFill>
              <a:latin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8629" y="2567446"/>
            <a:ext cx="33210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A5389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A5389"/>
                </a:solidFill>
              </a:rPr>
              <a:t>HD Voice and Video</a:t>
            </a:r>
          </a:p>
          <a:p>
            <a:pPr marL="285750" indent="-285750">
              <a:buClr>
                <a:srgbClr val="2A5389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A5389"/>
                </a:solidFill>
              </a:rPr>
              <a:t>Screen-sharing for enhanced collaboration</a:t>
            </a:r>
          </a:p>
          <a:p>
            <a:pPr marL="285750" indent="-285750">
              <a:buClr>
                <a:srgbClr val="2A5389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A5389"/>
                </a:solidFill>
              </a:rPr>
              <a:t>Chat with other meeting participants</a:t>
            </a:r>
          </a:p>
          <a:p>
            <a:pPr marL="285750" indent="-285750">
              <a:buClr>
                <a:srgbClr val="2A5389"/>
              </a:buClr>
              <a:buFont typeface="Arial" panose="020B0604020202020204" pitchFamily="34" charset="0"/>
              <a:buChar char="•"/>
            </a:pPr>
            <a:endParaRPr lang="en-US" sz="1400" dirty="0" err="1" smtClean="0">
              <a:solidFill>
                <a:srgbClr val="2A538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7035" y="1522581"/>
            <a:ext cx="4104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95389"/>
                </a:solidFill>
              </a:rPr>
              <a:t>Participate in any meeting from your mobile Android or iOS device. </a:t>
            </a:r>
          </a:p>
        </p:txBody>
      </p:sp>
    </p:spTree>
    <p:extLst>
      <p:ext uri="{BB962C8B-B14F-4D97-AF65-F5344CB8AC3E}">
        <p14:creationId xmlns:p14="http://schemas.microsoft.com/office/powerpoint/2010/main" val="5613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ChangeArrowheads="1"/>
          </p:cNvSpPr>
          <p:nvPr/>
        </p:nvSpPr>
        <p:spPr bwMode="gray">
          <a:xfrm>
            <a:off x="0" y="470165"/>
            <a:ext cx="9144000" cy="8138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2-Way </a:t>
            </a:r>
            <a:r>
              <a:rPr lang="en-US" altLang="zh-CN" sz="2400" b="1" dirty="0">
                <a:solidFill>
                  <a:srgbClr val="3EA8CC"/>
                </a:solidFill>
                <a:cs typeface="Arial" pitchFamily="34" charset="0"/>
              </a:rPr>
              <a:t>video support </a:t>
            </a:r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for Mobile App</a:t>
            </a:r>
            <a:b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</a:br>
            <a:r>
              <a:rPr lang="en-US" altLang="zh-CN" sz="2400" dirty="0" smtClean="0">
                <a:solidFill>
                  <a:srgbClr val="3EA8CC"/>
                </a:solidFill>
                <a:cs typeface="Arial" pitchFamily="34" charset="0"/>
              </a:rPr>
              <a:t>(</a:t>
            </a:r>
            <a:r>
              <a:rPr lang="en-US" altLang="zh-CN" sz="2400" dirty="0">
                <a:solidFill>
                  <a:srgbClr val="3EA8CC"/>
                </a:solidFill>
                <a:cs typeface="Arial" pitchFamily="34" charset="0"/>
              </a:rPr>
              <a:t>iOS, Android)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19" y="995970"/>
            <a:ext cx="2142592" cy="3802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9505" y="1645691"/>
            <a:ext cx="5118194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Available on Google Play and iTunes Store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Can be used with smart phones or tablets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Ability to choose which camera to Share (Front, Rear cameras)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Landscape mode support, and sleek design</a:t>
            </a:r>
            <a:endParaRPr lang="en-US" sz="1400" dirty="0" smtClean="0">
              <a:solidFill>
                <a:srgbClr val="2A53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gray">
          <a:xfrm>
            <a:off x="0" y="590971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Webinar Mode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3"/>
          <a:stretch/>
        </p:blipFill>
        <p:spPr>
          <a:xfrm>
            <a:off x="3727206" y="1781529"/>
            <a:ext cx="5358046" cy="1970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-322675" y="1035506"/>
            <a:ext cx="3877147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Admins can choose between two modes for scheduling: Meeting and Webinar.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Intuitive design, quick and easy to setup.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Webinar mode offers both “host” and “panelist” distinctions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Panelists have more options and control over the webinar (second to the host).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gray">
          <a:xfrm>
            <a:off x="0" y="470165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Webinar Mode-Panelist Role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495" y="914700"/>
            <a:ext cx="2263692" cy="4023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9505" y="1225067"/>
            <a:ext cx="5988187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Private chat room for Panelists (not visible to standard participants).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Ability to coordinate between different panelists and hosts. 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Hosts can assign Panelist role to any standard participant during the meeting to gain more options.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Panelists can control their own audio, video and screen sharing (standard attendees cannot)</a:t>
            </a:r>
          </a:p>
        </p:txBody>
      </p:sp>
    </p:spTree>
    <p:extLst>
      <p:ext uri="{BB962C8B-B14F-4D97-AF65-F5344CB8AC3E}">
        <p14:creationId xmlns:p14="http://schemas.microsoft.com/office/powerpoint/2010/main" val="13385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gray">
          <a:xfrm>
            <a:off x="0" y="633380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Webinar Mode - Multiple Host and Panelist Support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14" y="1482172"/>
            <a:ext cx="3877520" cy="2279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129505" y="1077915"/>
            <a:ext cx="5118194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Ability to have multiple hosts in the same meeting.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Giving more control and monitoring over the meeting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More coordination and collaboration between hosts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Hosts have the highest privilege and control over the meeting (End Meeting, Request Camera Sharing, Muting/Unmuting for a participant, Remove a Participant, Disable/Enable Chat…and more)</a:t>
            </a:r>
          </a:p>
        </p:txBody>
      </p:sp>
    </p:spTree>
    <p:extLst>
      <p:ext uri="{BB962C8B-B14F-4D97-AF65-F5344CB8AC3E}">
        <p14:creationId xmlns:p14="http://schemas.microsoft.com/office/powerpoint/2010/main" val="354415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-59267" y="735016"/>
            <a:ext cx="2993833" cy="8138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2A5389"/>
                </a:solidFill>
                <a:cs typeface="Arial" pitchFamily="34" charset="0"/>
              </a:rPr>
              <a:t>Plan Information &amp; Pricing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36845" y="1453727"/>
            <a:ext cx="32392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Free Personal plan available now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Expanded plans available during Summer 2017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All plan versions will be available to use with GVC video conferencing hardware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57282" y="566928"/>
            <a:ext cx="6040998" cy="4471416"/>
            <a:chOff x="2374102" y="569230"/>
            <a:chExt cx="6675699" cy="47370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35435"/>
            <a:stretch/>
          </p:blipFill>
          <p:spPr>
            <a:xfrm>
              <a:off x="2374102" y="1972296"/>
              <a:ext cx="6675699" cy="333397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72829"/>
            <a:stretch/>
          </p:blipFill>
          <p:spPr>
            <a:xfrm>
              <a:off x="2374102" y="569230"/>
              <a:ext cx="6675699" cy="140306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577840" y="1075234"/>
            <a:ext cx="3520440" cy="276999"/>
          </a:xfrm>
          <a:prstGeom prst="rect">
            <a:avLst/>
          </a:prstGeom>
          <a:solidFill>
            <a:srgbClr val="FFFFF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2A5389"/>
              </a:buClr>
            </a:pPr>
            <a:r>
              <a:rPr lang="en-US" sz="1200" b="1" i="1" dirty="0" smtClean="0">
                <a:solidFill>
                  <a:srgbClr val="F2521E"/>
                </a:solidFill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3677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0" y="619021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How to Sign Up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89856" y="1288888"/>
            <a:ext cx="58416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Visit ipvideotalk.com</a:t>
            </a:r>
          </a:p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Click “Free Trial” in the top right corner</a:t>
            </a:r>
          </a:p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Enter your business and contact information </a:t>
            </a:r>
            <a:br>
              <a:rPr lang="en-US" sz="1600" dirty="0" smtClean="0">
                <a:solidFill>
                  <a:srgbClr val="2A5389"/>
                </a:solidFill>
              </a:rPr>
            </a:br>
            <a:r>
              <a:rPr lang="en-US" sz="1200" dirty="0" smtClean="0">
                <a:solidFill>
                  <a:srgbClr val="2A5389"/>
                </a:solidFill>
              </a:rPr>
              <a:t>(exclude “Link Device”, this is for Room System Use Only)</a:t>
            </a:r>
          </a:p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Enter the Verification Code</a:t>
            </a:r>
          </a:p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Click “Sign Up”, verify your account via email</a:t>
            </a:r>
          </a:p>
          <a:p>
            <a:pPr marL="685800" lvl="1" indent="-342900">
              <a:spcAft>
                <a:spcPts val="1200"/>
              </a:spcAft>
              <a:buClr>
                <a:srgbClr val="DC5725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2A5389"/>
                </a:solidFill>
              </a:rPr>
              <a:t>Start your first meeting!</a:t>
            </a:r>
            <a:endParaRPr lang="en-US" sz="1400" dirty="0" smtClean="0">
              <a:solidFill>
                <a:srgbClr val="2A5389"/>
              </a:solidFill>
            </a:endParaRPr>
          </a:p>
        </p:txBody>
      </p:sp>
      <p:pic>
        <p:nvPicPr>
          <p:cNvPr id="3" name="Picture 2" descr="IPVideoTalk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627" y="962284"/>
            <a:ext cx="2713533" cy="3952509"/>
          </a:xfrm>
          <a:prstGeom prst="rect">
            <a:avLst/>
          </a:prstGeom>
          <a:ln>
            <a:solidFill>
              <a:srgbClr val="2A5389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308912" y="3669251"/>
            <a:ext cx="2118306" cy="213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PVideoTalk | Home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8" t="20843" r="12015" b="74389"/>
          <a:stretch/>
        </p:blipFill>
        <p:spPr>
          <a:xfrm>
            <a:off x="4529468" y="1679942"/>
            <a:ext cx="948987" cy="3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7530" y="3558091"/>
            <a:ext cx="3958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smtClean="0">
                <a:solidFill>
                  <a:schemeClr val="bg1"/>
                </a:solidFill>
                <a:latin typeface="Open Sans Light"/>
                <a:cs typeface="Open Sans Light"/>
              </a:rPr>
              <a:t>126 </a:t>
            </a:r>
            <a:r>
              <a:rPr lang="nl-NL" sz="1400" dirty="0">
                <a:solidFill>
                  <a:schemeClr val="bg1"/>
                </a:solidFill>
                <a:latin typeface="Open Sans Light"/>
                <a:cs typeface="Open Sans Light"/>
              </a:rPr>
              <a:t>Brookline Ave, 3rd Floor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  <a:latin typeface="Open Sans Light"/>
                <a:cs typeface="Open Sans Light"/>
              </a:rPr>
              <a:t>Boston, MA 02215</a:t>
            </a:r>
          </a:p>
          <a:p>
            <a:pPr algn="ctr"/>
            <a:endParaRPr lang="nl-NL" sz="14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/>
            <a:r>
              <a:rPr lang="nl-NL" sz="1400" dirty="0">
                <a:solidFill>
                  <a:schemeClr val="bg1"/>
                </a:solidFill>
                <a:latin typeface="Open Sans Light"/>
                <a:cs typeface="Open Sans Light"/>
              </a:rPr>
              <a:t>Voice: +1 617-566-9300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  <a:latin typeface="Open Sans Light"/>
                <a:cs typeface="Open Sans Light"/>
              </a:rPr>
              <a:t>Fax: +1 617-249-1987</a:t>
            </a:r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420" y="4531625"/>
            <a:ext cx="270794" cy="266925"/>
          </a:xfrm>
          <a:prstGeom prst="rect">
            <a:avLst/>
          </a:prstGeom>
        </p:spPr>
      </p:pic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937" y="4531625"/>
            <a:ext cx="270794" cy="266925"/>
          </a:xfrm>
          <a:prstGeom prst="rect">
            <a:avLst/>
          </a:prstGeom>
        </p:spPr>
      </p:pic>
      <p:pic>
        <p:nvPicPr>
          <p:cNvPr id="16" name="Picture 1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453" y="4531625"/>
            <a:ext cx="270794" cy="266925"/>
          </a:xfrm>
          <a:prstGeom prst="rect">
            <a:avLst/>
          </a:prstGeom>
        </p:spPr>
      </p:pic>
      <p:pic>
        <p:nvPicPr>
          <p:cNvPr id="17" name="Picture 16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971" y="4531625"/>
            <a:ext cx="266925" cy="2669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11611" y="3169819"/>
            <a:ext cx="2490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  <a:latin typeface="Open Sans"/>
                <a:cs typeface="Open Sans"/>
              </a:rPr>
              <a:t>CORPORATE HEADQUARTERS</a:t>
            </a:r>
            <a:endParaRPr lang="en-US" sz="105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366199" y="3158858"/>
            <a:ext cx="2381458" cy="2725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10"/>
          </p:cNvPr>
          <p:cNvSpPr txBox="1"/>
          <p:nvPr/>
        </p:nvSpPr>
        <p:spPr>
          <a:xfrm>
            <a:off x="6433741" y="4854304"/>
            <a:ext cx="2586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cap="all" baseline="0" dirty="0" smtClean="0">
                <a:solidFill>
                  <a:schemeClr val="bg1"/>
                </a:solidFill>
                <a:latin typeface="Open Sans"/>
              </a:rPr>
              <a:t>www.grandstream.com</a:t>
            </a:r>
            <a:endParaRPr lang="en-US" sz="900" b="1" i="0" cap="all" baseline="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103" y="11867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4011" y="1041142"/>
            <a:ext cx="2490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white"/>
                </a:solidFill>
                <a:latin typeface="Open Sans"/>
                <a:cs typeface="Open Sans"/>
              </a:rPr>
              <a:t>OFFICE LOCATIONS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97578" y="3046089"/>
            <a:ext cx="1277493" cy="2419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420" y="4531625"/>
            <a:ext cx="270794" cy="266925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937" y="4531625"/>
            <a:ext cx="270794" cy="266925"/>
          </a:xfrm>
          <a:prstGeom prst="rect">
            <a:avLst/>
          </a:prstGeom>
        </p:spPr>
      </p:pic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453" y="4531625"/>
            <a:ext cx="270794" cy="266925"/>
          </a:xfrm>
          <a:prstGeom prst="rect">
            <a:avLst/>
          </a:prstGeom>
        </p:spPr>
      </p:pic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971" y="4531625"/>
            <a:ext cx="266925" cy="266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5081" y="1754831"/>
            <a:ext cx="2242491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prstClr val="white"/>
                </a:solidFill>
                <a:latin typeface="Open Sans"/>
                <a:cs typeface="Open Sans"/>
              </a:rPr>
              <a:t>NORTH AMERICA</a:t>
            </a: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>
                <a:solidFill>
                  <a:srgbClr val="FFFFFF"/>
                </a:solidFill>
                <a:latin typeface="Open Sans"/>
                <a:cs typeface="Open Sans"/>
              </a:rPr>
              <a:t>Corporate Headquarters </a:t>
            </a:r>
          </a:p>
          <a:p>
            <a:pPr algn="ctr">
              <a:lnSpc>
                <a:spcPct val="120000"/>
              </a:lnSpc>
            </a:pP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126 </a:t>
            </a: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Brookline Ave, 3rd Floor </a:t>
            </a: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Boston</a:t>
            </a: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, MA 02215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Voice: +1 617-566-9300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Fax: +1 617-249-1987</a:t>
            </a:r>
          </a:p>
          <a:p>
            <a:pPr algn="ctr">
              <a:lnSpc>
                <a:spcPct val="120000"/>
              </a:lnSpc>
            </a:pPr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3803" y="3084240"/>
            <a:ext cx="2233537" cy="627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prstClr val="white"/>
                </a:solidFill>
                <a:latin typeface="Open Sans"/>
                <a:cs typeface="Open Sans"/>
              </a:rPr>
              <a:t>SOUTH AMERICA</a:t>
            </a: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Valencia, Venezuela </a:t>
            </a:r>
          </a:p>
          <a:p>
            <a:pPr algn="ctr">
              <a:lnSpc>
                <a:spcPct val="120000"/>
              </a:lnSpc>
            </a:pP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4035" y="3084240"/>
            <a:ext cx="2233537" cy="2419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 smtClean="0">
                <a:solidFill>
                  <a:prstClr val="white"/>
                </a:solidFill>
                <a:latin typeface="Open Sans"/>
                <a:cs typeface="Open Sans"/>
              </a:rPr>
              <a:t>ASIA</a:t>
            </a:r>
            <a:endParaRPr lang="en-US" sz="900" dirty="0">
              <a:solidFill>
                <a:prstClr val="white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>
                <a:solidFill>
                  <a:srgbClr val="FFFFFF"/>
                </a:solidFill>
                <a:latin typeface="Open Sans"/>
                <a:cs typeface="Open Sans"/>
              </a:rPr>
              <a:t>Shenzhen, </a:t>
            </a: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China</a:t>
            </a: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>
                <a:solidFill>
                  <a:srgbClr val="FFFFFF"/>
                </a:solidFill>
                <a:latin typeface="Open Sans"/>
                <a:cs typeface="Open Sans"/>
              </a:rPr>
              <a:t>Hangzhou, </a:t>
            </a: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China</a:t>
            </a:r>
            <a:endParaRPr lang="en-US" sz="9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 err="1" smtClean="0">
                <a:solidFill>
                  <a:srgbClr val="FFFFFF"/>
                </a:solidFill>
                <a:latin typeface="Open Sans"/>
                <a:cs typeface="Open Sans"/>
              </a:rPr>
              <a:t>Petaling</a:t>
            </a: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 Jaya, Malaysia</a:t>
            </a: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/>
            </a:r>
            <a:b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</a:b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/>
            </a:r>
            <a:b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</a:b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95684" y="1706135"/>
            <a:ext cx="1277493" cy="2419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71139" y="3046089"/>
            <a:ext cx="1277493" cy="2419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07465" y="3084240"/>
            <a:ext cx="2119553" cy="2419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90608" y="1031099"/>
            <a:ext cx="1877438" cy="2725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hlinkClick r:id="rId10"/>
          </p:cNvPr>
          <p:cNvSpPr txBox="1"/>
          <p:nvPr/>
        </p:nvSpPr>
        <p:spPr>
          <a:xfrm>
            <a:off x="6433741" y="4854304"/>
            <a:ext cx="2586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900" b="1" cap="all" dirty="0" smtClean="0">
                <a:solidFill>
                  <a:prstClr val="white"/>
                </a:solidFill>
                <a:latin typeface="Open Sans"/>
              </a:rPr>
              <a:t>www.grandstream.com</a:t>
            </a:r>
            <a:endParaRPr lang="en-US" sz="900" b="1" cap="all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4849" y="1922005"/>
            <a:ext cx="2242491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Dallas</a:t>
            </a:r>
          </a:p>
          <a:p>
            <a:pPr algn="ctr">
              <a:lnSpc>
                <a:spcPct val="120000"/>
              </a:lnSpc>
            </a:pP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2301 </a:t>
            </a: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W. Plano Pkwy Suite 208 </a:t>
            </a:r>
            <a:endParaRPr lang="en-US" sz="8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Plano</a:t>
            </a: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, TX 75075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Voice: +1 469-241-0100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Fax: +1 617-249-1987</a:t>
            </a:r>
          </a:p>
          <a:p>
            <a:pPr algn="ctr">
              <a:lnSpc>
                <a:spcPct val="120000"/>
              </a:lnSpc>
            </a:pPr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6240" y="1948049"/>
            <a:ext cx="2242491" cy="9048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Los Angeles </a:t>
            </a:r>
          </a:p>
          <a:p>
            <a:pPr algn="ctr">
              <a:lnSpc>
                <a:spcPct val="120000"/>
              </a:lnSpc>
            </a:pP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1208 </a:t>
            </a: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John Reed Court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City of Industry, CA 91745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Voice: +1 626-638-9172</a:t>
            </a:r>
          </a:p>
          <a:p>
            <a:pPr algn="ctr">
              <a:lnSpc>
                <a:spcPct val="120000"/>
              </a:lnSpc>
            </a:pPr>
            <a:r>
              <a:rPr lang="en-US" sz="800" dirty="0">
                <a:solidFill>
                  <a:srgbClr val="FFFFFF"/>
                </a:solidFill>
                <a:latin typeface="Open Sans"/>
                <a:cs typeface="Open Sans"/>
              </a:rPr>
              <a:t>Fax: +1 </a:t>
            </a:r>
            <a:r>
              <a:rPr lang="en-US" sz="800" dirty="0" smtClean="0">
                <a:solidFill>
                  <a:srgbClr val="FFFFFF"/>
                </a:solidFill>
                <a:latin typeface="Open Sans"/>
                <a:cs typeface="Open Sans"/>
              </a:rPr>
              <a:t>617-249-1987</a:t>
            </a: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0474" y="2955160"/>
            <a:ext cx="223353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900" dirty="0" smtClean="0">
              <a:solidFill>
                <a:prstClr val="white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dirty="0" smtClean="0">
                <a:solidFill>
                  <a:prstClr val="white"/>
                </a:solidFill>
                <a:latin typeface="Open Sans"/>
                <a:cs typeface="Open Sans"/>
              </a:rPr>
              <a:t>EUROPE</a:t>
            </a:r>
            <a:r>
              <a:rPr lang="en-US" sz="900" dirty="0">
                <a:solidFill>
                  <a:prstClr val="white"/>
                </a:solidFill>
                <a:latin typeface="Open Sans"/>
                <a:cs typeface="Open Sans"/>
              </a:rPr>
              <a:t>, MIDDLE EAST &amp; AFRICA</a:t>
            </a: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Open Sans"/>
                <a:cs typeface="Open Sans"/>
              </a:rPr>
              <a:t>Casablanca, Morocco</a:t>
            </a:r>
            <a:endParaRPr lang="en-US" sz="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39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4"/>
          <p:cNvSpPr>
            <a:spLocks noGrp="1"/>
          </p:cNvSpPr>
          <p:nvPr>
            <p:ph type="title" idx="4294967295"/>
          </p:nvPr>
        </p:nvSpPr>
        <p:spPr>
          <a:xfrm>
            <a:off x="0" y="538303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2A53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IPVideoTalk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 smtClean="0">
                <a:solidFill>
                  <a:srgbClr val="3EA8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Video, Audio and Web Conferencing Service</a:t>
            </a:r>
            <a:endParaRPr lang="en-US" sz="1800" dirty="0">
              <a:solidFill>
                <a:srgbClr val="3EA8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6016" y="1614019"/>
            <a:ext cx="5227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>
              <a:spcAft>
                <a:spcPts val="800"/>
              </a:spcAft>
              <a:buClr>
                <a:srgbClr val="DC5725"/>
              </a:buClr>
            </a:pPr>
            <a:r>
              <a:rPr lang="en-US" b="1" dirty="0" smtClean="0">
                <a:solidFill>
                  <a:srgbClr val="2A5389"/>
                </a:solidFill>
              </a:rPr>
              <a:t>What is it?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solidFill>
                  <a:srgbClr val="2A5389"/>
                </a:solidFill>
              </a:rPr>
              <a:t>Grandstream’s</a:t>
            </a:r>
            <a:r>
              <a:rPr lang="en-US" sz="1200" dirty="0" smtClean="0">
                <a:solidFill>
                  <a:srgbClr val="2A5389"/>
                </a:solidFill>
              </a:rPr>
              <a:t> hosted video, audio and web conferencing service that allows users to join meetings from anywhere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solidFill>
                  <a:srgbClr val="2A5389"/>
                </a:solidFill>
              </a:rPr>
              <a:t>WebRTC</a:t>
            </a:r>
            <a:r>
              <a:rPr lang="en-US" sz="1200" dirty="0" smtClean="0">
                <a:solidFill>
                  <a:srgbClr val="2A5389"/>
                </a:solidFill>
              </a:rPr>
              <a:t> based platform features 1-click meeting joining from Chrome, Firefox and Opera browsers (plug-in for Safari and internet explorer)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Join meetings from a PC, Mac, Android or iOS device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Also available as a hosted service to be used with </a:t>
            </a:r>
            <a:r>
              <a:rPr lang="en-US" sz="1400" dirty="0" err="1" smtClean="0">
                <a:solidFill>
                  <a:srgbClr val="2A5389"/>
                </a:solidFill>
              </a:rPr>
              <a:t>Grandstream’s</a:t>
            </a:r>
            <a:r>
              <a:rPr lang="en-US" sz="1400" dirty="0" smtClean="0">
                <a:solidFill>
                  <a:srgbClr val="2A5389"/>
                </a:solidFill>
              </a:rPr>
              <a:t> GVC3200 and GVC3202 video conferencing hardware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6" y="1662144"/>
            <a:ext cx="3277030" cy="24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17358" y="595870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IPVideoTalk Web Meetings – Free Personal Plan</a:t>
            </a:r>
            <a:endParaRPr lang="zh-CN" altLang="en-US" sz="2400" b="1" dirty="0">
              <a:solidFill>
                <a:srgbClr val="DC5725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838" y="1013437"/>
            <a:ext cx="7074858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2A5389"/>
              </a:solidFill>
            </a:endParaRPr>
          </a:p>
          <a:p>
            <a:pPr marL="342900" lvl="1">
              <a:spcAft>
                <a:spcPts val="1200"/>
              </a:spcAft>
              <a:buClr>
                <a:srgbClr val="DC5725"/>
              </a:buClr>
            </a:pPr>
            <a:r>
              <a:rPr lang="en-US" sz="1600" dirty="0" smtClean="0">
                <a:solidFill>
                  <a:srgbClr val="2A5389"/>
                </a:solidFill>
              </a:rPr>
              <a:t>IPVideoTalk offers a free Personal Web Meetings plan – the first web meetings plan prior to the expanded plans due later this year</a:t>
            </a:r>
          </a:p>
          <a:p>
            <a:pPr marL="342900" lvl="1">
              <a:spcAft>
                <a:spcPts val="1200"/>
              </a:spcAft>
              <a:buClr>
                <a:srgbClr val="DC5725"/>
              </a:buClr>
            </a:pPr>
            <a:r>
              <a:rPr lang="en-US" sz="1600" dirty="0" smtClean="0">
                <a:solidFill>
                  <a:srgbClr val="2A5389"/>
                </a:solidFill>
              </a:rPr>
              <a:t>The plan includes:</a:t>
            </a:r>
            <a:endParaRPr lang="en-US" sz="1400" dirty="0" smtClean="0">
              <a:solidFill>
                <a:srgbClr val="2A5389"/>
              </a:solidFill>
            </a:endParaRP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3 video feeds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3 participants (standard meeting)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50 participants for webinar meeting (trial)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720p HD video resolution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2-way video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Screen sharing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Free Android and iOS apps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1-click, </a:t>
            </a:r>
            <a:r>
              <a:rPr lang="en-US" sz="1400" dirty="0" err="1" smtClean="0">
                <a:solidFill>
                  <a:srgbClr val="2A5389"/>
                </a:solidFill>
              </a:rPr>
              <a:t>WebRTC</a:t>
            </a:r>
            <a:r>
              <a:rPr lang="en-US" sz="1400" dirty="0" smtClean="0">
                <a:solidFill>
                  <a:srgbClr val="2A5389"/>
                </a:solidFill>
              </a:rPr>
              <a:t> powered meetings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Maximum meeting time – 60 minutes</a:t>
            </a:r>
          </a:p>
          <a:p>
            <a:pPr marL="1085850" lvl="2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2A5389"/>
              </a:solidFill>
            </a:endParaRPr>
          </a:p>
          <a:p>
            <a:pPr marL="342900" lvl="1">
              <a:spcAft>
                <a:spcPts val="800"/>
              </a:spcAft>
              <a:buClr>
                <a:srgbClr val="DC5725"/>
              </a:buClr>
            </a:pPr>
            <a:endParaRPr lang="en-US" sz="1400" dirty="0" smtClean="0">
              <a:solidFill>
                <a:srgbClr val="2A538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08265" y="2244927"/>
            <a:ext cx="3886759" cy="2041342"/>
            <a:chOff x="85060" y="1063255"/>
            <a:chExt cx="12036056" cy="5560829"/>
          </a:xfrm>
        </p:grpSpPr>
        <p:pic>
          <p:nvPicPr>
            <p:cNvPr id="9" name="Picture 8" descr="Meeting 40265297 - Google Chrom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" t="13836" r="581" b="1159"/>
            <a:stretch/>
          </p:blipFill>
          <p:spPr>
            <a:xfrm>
              <a:off x="85060" y="1063255"/>
              <a:ext cx="12036056" cy="55608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lum bright="-4000" contrast="1000"/>
            </a:blip>
            <a:srcRect b="11537"/>
            <a:stretch/>
          </p:blipFill>
          <p:spPr>
            <a:xfrm>
              <a:off x="5207797" y="3759872"/>
              <a:ext cx="4215336" cy="23757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Flowchart: Terminator 11"/>
            <p:cNvSpPr/>
            <p:nvPr/>
          </p:nvSpPr>
          <p:spPr>
            <a:xfrm>
              <a:off x="5267528" y="5908761"/>
              <a:ext cx="545831" cy="181970"/>
            </a:xfrm>
            <a:prstGeom prst="flowChartTerminator">
              <a:avLst/>
            </a:prstGeom>
            <a:solidFill>
              <a:schemeClr val="tx1">
                <a:alpha val="6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Daniel</a:t>
              </a:r>
              <a:endParaRPr lang="en-US" sz="9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" b="12073"/>
            <a:stretch/>
          </p:blipFill>
          <p:spPr>
            <a:xfrm>
              <a:off x="994144" y="3759873"/>
              <a:ext cx="4213652" cy="23757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" name="Flowchart: Terminator 13"/>
            <p:cNvSpPr/>
            <p:nvPr/>
          </p:nvSpPr>
          <p:spPr>
            <a:xfrm>
              <a:off x="1052193" y="5908761"/>
              <a:ext cx="440942" cy="181970"/>
            </a:xfrm>
            <a:prstGeom prst="flowChartTerminator">
              <a:avLst/>
            </a:prstGeom>
            <a:solidFill>
              <a:schemeClr val="tx1">
                <a:alpha val="6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Kate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0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4"/>
          <p:cNvSpPr>
            <a:spLocks noGrp="1"/>
          </p:cNvSpPr>
          <p:nvPr>
            <p:ph type="title" idx="4294967295"/>
          </p:nvPr>
        </p:nvSpPr>
        <p:spPr>
          <a:xfrm>
            <a:off x="0" y="538303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2A53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IPVideoTalk?</a:t>
            </a:r>
            <a:r>
              <a:rPr lang="en-U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dirty="0" smtClean="0">
                <a:solidFill>
                  <a:srgbClr val="3EA8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Advantages: Functionality </a:t>
            </a:r>
            <a:endParaRPr lang="en-US" sz="1800" dirty="0">
              <a:solidFill>
                <a:srgbClr val="3EA8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3844" y="1614019"/>
            <a:ext cx="5528345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One click meeting joining </a:t>
            </a:r>
            <a:r>
              <a:rPr lang="en-US" sz="1400" dirty="0" smtClean="0">
                <a:solidFill>
                  <a:srgbClr val="2A5389"/>
                </a:solidFill>
              </a:rPr>
              <a:t>using a WebRTC-capable browser 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HD 720p </a:t>
            </a:r>
            <a:r>
              <a:rPr lang="en-US" sz="1400" b="1" dirty="0">
                <a:solidFill>
                  <a:srgbClr val="2A5389"/>
                </a:solidFill>
              </a:rPr>
              <a:t>V</a:t>
            </a:r>
            <a:r>
              <a:rPr lang="en-US" sz="1400" b="1" dirty="0" smtClean="0">
                <a:solidFill>
                  <a:srgbClr val="2A5389"/>
                </a:solidFill>
              </a:rPr>
              <a:t>ideo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HD Audio 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Screen Sharing </a:t>
            </a:r>
            <a:r>
              <a:rPr lang="en-US" sz="1400" dirty="0" smtClean="0">
                <a:solidFill>
                  <a:srgbClr val="2A5389"/>
                </a:solidFill>
              </a:rPr>
              <a:t>via browser or IPVideoTalk app</a:t>
            </a:r>
            <a:endParaRPr lang="en-US" sz="1400" b="1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Join with or without hardware –</a:t>
            </a:r>
            <a:r>
              <a:rPr lang="en-US" sz="1400" dirty="0">
                <a:solidFill>
                  <a:srgbClr val="2A5389"/>
                </a:solidFill>
              </a:rPr>
              <a:t> </a:t>
            </a:r>
            <a:r>
              <a:rPr lang="en-US" sz="1400" dirty="0" smtClean="0">
                <a:solidFill>
                  <a:srgbClr val="2A5389"/>
                </a:solidFill>
              </a:rPr>
              <a:t>options to use IPVideoTalk Web Meetings, or Room System plans based on their needs </a:t>
            </a:r>
            <a:endParaRPr lang="en-US" sz="1400" dirty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A5389"/>
                </a:solidFill>
              </a:rPr>
              <a:t>Webinar Features – </a:t>
            </a:r>
            <a:r>
              <a:rPr lang="en-US" sz="1400" dirty="0" smtClean="0">
                <a:solidFill>
                  <a:srgbClr val="2A5389"/>
                </a:solidFill>
              </a:rPr>
              <a:t>always included without the need for additional fees or add-ons</a:t>
            </a:r>
            <a:endParaRPr lang="en-US" sz="12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" y="1614019"/>
            <a:ext cx="3737290" cy="24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eeting 22234791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559" y="3035363"/>
            <a:ext cx="4157977" cy="1934202"/>
          </a:xfrm>
          <a:prstGeom prst="rect">
            <a:avLst/>
          </a:prstGeom>
          <a:ln>
            <a:solidFill>
              <a:srgbClr val="2A5389"/>
            </a:solidFill>
          </a:ln>
        </p:spPr>
      </p:pic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17358" y="595870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Join Meetings in 1-Click  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pic>
        <p:nvPicPr>
          <p:cNvPr id="1028" name="Picture 4" descr="https://webrtc.org/assets/images/webrtc-logo-vert-retro-255x3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433" y="3598139"/>
            <a:ext cx="1044532" cy="11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103381" y="1727721"/>
            <a:ext cx="454816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Join a meeting in 1-click when using a </a:t>
            </a:r>
            <a:r>
              <a:rPr lang="en-US" sz="1400" dirty="0" err="1" smtClean="0">
                <a:solidFill>
                  <a:srgbClr val="2A5389"/>
                </a:solidFill>
              </a:rPr>
              <a:t>WebRTC</a:t>
            </a:r>
            <a:r>
              <a:rPr lang="en-US" sz="1400" dirty="0" smtClean="0">
                <a:solidFill>
                  <a:srgbClr val="2A5389"/>
                </a:solidFill>
              </a:rPr>
              <a:t> capable browser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Supported via Firefox, Chrome and Opera browsers (Safari and Internet Explorer browsers require a plug-in)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Compatible on both PC and Mac computers</a:t>
            </a:r>
            <a:endParaRPr lang="en-US" sz="1400" dirty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F497D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59087" y="954157"/>
            <a:ext cx="2504468" cy="2401294"/>
            <a:chOff x="4643224" y="1210803"/>
            <a:chExt cx="2131288" cy="2009475"/>
          </a:xfrm>
        </p:grpSpPr>
        <p:pic>
          <p:nvPicPr>
            <p:cNvPr id="2" name="Picture 1" descr="IPVideoTalk | Join Meeting - Google Chrome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3224" y="1210803"/>
              <a:ext cx="2131288" cy="16091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5383033" y="2449001"/>
              <a:ext cx="659959" cy="270345"/>
            </a:xfrm>
            <a:prstGeom prst="rect">
              <a:avLst/>
            </a:prstGeom>
            <a:noFill/>
            <a:ln w="28575">
              <a:solidFill>
                <a:srgbClr val="DC572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663193" y="2568271"/>
              <a:ext cx="0" cy="652007"/>
            </a:xfrm>
            <a:prstGeom prst="straightConnector1">
              <a:avLst/>
            </a:prstGeom>
            <a:ln w="57150">
              <a:solidFill>
                <a:srgbClr val="DC572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042992" y="2576222"/>
              <a:ext cx="644055" cy="0"/>
            </a:xfrm>
            <a:prstGeom prst="line">
              <a:avLst/>
            </a:prstGeom>
            <a:ln w="57150">
              <a:solidFill>
                <a:srgbClr val="DC572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32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86139" y="962411"/>
            <a:ext cx="3688194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Screen Sharing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03381" y="1727721"/>
            <a:ext cx="4124457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 algn="just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Present and collaborate by sharing your screen with meeting participants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2A5389"/>
                </a:solidFill>
              </a:rPr>
              <a:t>Screen sharing is available from any browser or through the IPVideoTalk app for Android an iOS</a:t>
            </a:r>
          </a:p>
          <a:p>
            <a:pPr marL="342900" lvl="1">
              <a:spcAft>
                <a:spcPts val="800"/>
              </a:spcAft>
              <a:buClr>
                <a:srgbClr val="DC5725"/>
              </a:buClr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7170" name="Picture 2" descr="http://style.ipvideotalk.com/ipvideotalk/ipvideotalk-website/img/screen_sharing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699" y="3444039"/>
            <a:ext cx="1524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987306" y="3263362"/>
            <a:ext cx="1" cy="457318"/>
          </a:xfrm>
          <a:prstGeom prst="straightConnector1">
            <a:avLst/>
          </a:prstGeom>
          <a:ln w="57150">
            <a:solidFill>
              <a:srgbClr val="DC572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62814" y="3715832"/>
            <a:ext cx="1077431" cy="0"/>
          </a:xfrm>
          <a:prstGeom prst="line">
            <a:avLst/>
          </a:prstGeom>
          <a:ln w="57150">
            <a:solidFill>
              <a:srgbClr val="DC5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765753" y="3198322"/>
            <a:ext cx="2441504" cy="1767784"/>
            <a:chOff x="5765753" y="3198322"/>
            <a:chExt cx="2441504" cy="1767784"/>
          </a:xfrm>
        </p:grpSpPr>
        <p:grpSp>
          <p:nvGrpSpPr>
            <p:cNvPr id="4" name="Group 3"/>
            <p:cNvGrpSpPr/>
            <p:nvPr/>
          </p:nvGrpSpPr>
          <p:grpSpPr>
            <a:xfrm>
              <a:off x="5765753" y="3198322"/>
              <a:ext cx="2441504" cy="1767784"/>
              <a:chOff x="5341209" y="3106367"/>
              <a:chExt cx="2688463" cy="203713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1209" y="3106367"/>
                <a:ext cx="2688463" cy="203713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88191" y="3162501"/>
                <a:ext cx="1990175" cy="1143610"/>
              </a:xfrm>
              <a:prstGeom prst="rect">
                <a:avLst/>
              </a:prstGeom>
            </p:spPr>
          </p:pic>
        </p:grpSp>
        <p:pic>
          <p:nvPicPr>
            <p:cNvPr id="15" name="Picture 14" descr="Meeting 46611099 - Google Chrome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" t="21225" r="26799" b="4226"/>
            <a:stretch/>
          </p:blipFill>
          <p:spPr>
            <a:xfrm>
              <a:off x="6109227" y="3401632"/>
              <a:ext cx="1138983" cy="62440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444779" y="906428"/>
            <a:ext cx="4598689" cy="2083242"/>
            <a:chOff x="4444779" y="906428"/>
            <a:chExt cx="4598689" cy="2083242"/>
          </a:xfrm>
        </p:grpSpPr>
        <p:pic>
          <p:nvPicPr>
            <p:cNvPr id="5" name="Picture 4" descr="Meeting 46611099 - Google Chrome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" t="14321" r="840" b="2339"/>
            <a:stretch/>
          </p:blipFill>
          <p:spPr>
            <a:xfrm>
              <a:off x="4444779" y="906428"/>
              <a:ext cx="4598689" cy="20832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8063346" y="1496292"/>
              <a:ext cx="684578" cy="86928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63346" y="1735620"/>
              <a:ext cx="684578" cy="86928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07257" y="2815677"/>
              <a:ext cx="571296" cy="86928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76628" y="2529149"/>
              <a:ext cx="571296" cy="86928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47191" y="2123317"/>
              <a:ext cx="571296" cy="405832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80700" y="1473607"/>
              <a:ext cx="339605" cy="88855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Andy</a:t>
              </a:r>
              <a:endParaRPr 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77388" y="1748295"/>
              <a:ext cx="339605" cy="88855"/>
            </a:xfrm>
            <a:prstGeom prst="rect">
              <a:avLst/>
            </a:prstGeom>
            <a:solidFill>
              <a:srgbClr val="EBEF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Michael</a:t>
              </a:r>
              <a:endParaRPr lang="en-US" sz="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6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17358" y="595870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Full HD Video Quality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03381" y="1727721"/>
            <a:ext cx="4015423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Hold more efficient and productive meetings with high-quality video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720p HD video resolution for attendees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2A5389"/>
                </a:solidFill>
              </a:rPr>
              <a:t>Flexible resolution rates to accommodate varying network conditions (Auto, HD and SD)</a:t>
            </a:r>
          </a:p>
          <a:p>
            <a:pPr marL="628650" lvl="1" indent="-285750">
              <a:spcAft>
                <a:spcPts val="800"/>
              </a:spcAft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rgbClr val="2A5389"/>
              </a:solidFill>
            </a:endParaRPr>
          </a:p>
          <a:p>
            <a:pPr marL="600075" lvl="1" indent="-257175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421" y="1381327"/>
            <a:ext cx="4544033" cy="30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17358" y="595870"/>
            <a:ext cx="9144000" cy="44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477" tIns="37238" rIns="74477" bIns="37238">
            <a:spAutoFit/>
          </a:bodyPr>
          <a:lstStyle/>
          <a:p>
            <a:pPr algn="ctr" defTabSz="744296" eaLnBrk="0" hangingPunct="0"/>
            <a:r>
              <a:rPr lang="en-US" altLang="zh-CN" sz="2400" b="1" dirty="0" smtClean="0">
                <a:solidFill>
                  <a:srgbClr val="3EA8CC"/>
                </a:solidFill>
                <a:cs typeface="Arial" pitchFamily="34" charset="0"/>
              </a:rPr>
              <a:t>Conference Scheduling</a:t>
            </a:r>
            <a:endParaRPr lang="zh-CN" altLang="en-US" sz="2400" b="1" dirty="0">
              <a:solidFill>
                <a:srgbClr val="3EA8CC"/>
              </a:solidFill>
              <a:cs typeface="Arial" pitchFamily="34" charset="0"/>
            </a:endParaRPr>
          </a:p>
        </p:txBody>
      </p:sp>
      <p:pic>
        <p:nvPicPr>
          <p:cNvPr id="6146" name="Picture 2" descr="http://style.ipvideotalk.com/ipvideotalk/ipvideotalk-website/img/calendar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92" y="991966"/>
            <a:ext cx="1967461" cy="16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28946" y="1335609"/>
            <a:ext cx="4268199" cy="3199721"/>
            <a:chOff x="4589357" y="1270747"/>
            <a:chExt cx="4214192" cy="3265187"/>
          </a:xfrm>
        </p:grpSpPr>
        <p:pic>
          <p:nvPicPr>
            <p:cNvPr id="2" name="Picture 1" descr="Grandstream Networks - Google Chrome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9358" y="1270747"/>
              <a:ext cx="4214191" cy="2741431"/>
            </a:xfrm>
            <a:prstGeom prst="rect">
              <a:avLst/>
            </a:prstGeom>
          </p:spPr>
        </p:pic>
        <p:pic>
          <p:nvPicPr>
            <p:cNvPr id="3" name="Picture 2" descr="Grandstream Networks - Google Chrome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9357" y="4012177"/>
              <a:ext cx="4214191" cy="52375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76575" y="2607374"/>
            <a:ext cx="3164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A5389"/>
              </a:buClr>
            </a:pP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Plan/Start Meetings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13905" y="3081462"/>
            <a:ext cx="3164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2A5389"/>
              </a:buClr>
            </a:pP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View Schedules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5052" y="3580985"/>
            <a:ext cx="3164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A5389"/>
              </a:buClr>
            </a:pP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Meeting Reminders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5052" y="4080508"/>
            <a:ext cx="3164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A5389"/>
              </a:buClr>
            </a:pP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</a:rPr>
              <a:t>Host Meeting Controls</a:t>
            </a:r>
          </a:p>
        </p:txBody>
      </p:sp>
    </p:spTree>
    <p:extLst>
      <p:ext uri="{BB962C8B-B14F-4D97-AF65-F5344CB8AC3E}">
        <p14:creationId xmlns:p14="http://schemas.microsoft.com/office/powerpoint/2010/main" val="19735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/>
          <p:cNvSpPr txBox="1">
            <a:spLocks/>
          </p:cNvSpPr>
          <p:nvPr/>
        </p:nvSpPr>
        <p:spPr>
          <a:xfrm>
            <a:off x="0" y="485781"/>
            <a:ext cx="9144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3EA8CC"/>
                </a:solidFill>
                <a:latin typeface="+mn-lt"/>
                <a:ea typeface="Kozuka Mincho Pro M" panose="02020600000000000000" pitchFamily="18" charset="-128"/>
              </a:rPr>
              <a:t>2 Way-Video</a:t>
            </a:r>
            <a:endParaRPr lang="en-US" sz="2400" b="1" baseline="30000" dirty="0" smtClean="0">
              <a:solidFill>
                <a:srgbClr val="3EA8CC"/>
              </a:solidFill>
              <a:ea typeface="Kozuka Mincho Pro M" panose="02020600000000000000" pitchFamily="18" charset="-128"/>
            </a:endParaRPr>
          </a:p>
          <a:p>
            <a:pPr algn="ctr"/>
            <a:r>
              <a:rPr lang="en-US" sz="2400" b="1" dirty="0" smtClean="0">
                <a:solidFill>
                  <a:srgbClr val="3EA8CC"/>
                </a:solidFill>
                <a:latin typeface="+mn-lt"/>
                <a:ea typeface="Kozuka Mincho Pro M" panose="02020600000000000000" pitchFamily="18" charset="-128"/>
              </a:rPr>
              <a:t> on Google Chrome and Firefox</a:t>
            </a:r>
            <a:endParaRPr lang="en-US" sz="2400" b="1" baseline="30000" dirty="0">
              <a:solidFill>
                <a:srgbClr val="3EA8CC"/>
              </a:solidFill>
              <a:latin typeface="+mn-lt"/>
              <a:ea typeface="Kozuka Mincho Pro M" panose="02020600000000000000" pitchFamily="18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520" y="3883240"/>
            <a:ext cx="1485901" cy="458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635" y="3822623"/>
            <a:ext cx="1657391" cy="582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531" y="1695621"/>
            <a:ext cx="39827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2-way video using </a:t>
            </a:r>
            <a:r>
              <a:rPr lang="en-US" sz="1600" dirty="0" err="1" smtClean="0">
                <a:solidFill>
                  <a:srgbClr val="2A5389"/>
                </a:solidFill>
              </a:rPr>
              <a:t>WebRTC</a:t>
            </a:r>
            <a:r>
              <a:rPr lang="en-US" sz="1600" dirty="0" smtClean="0">
                <a:solidFill>
                  <a:srgbClr val="2A5389"/>
                </a:solidFill>
              </a:rPr>
              <a:t> browsers</a:t>
            </a:r>
            <a:br>
              <a:rPr lang="en-US" sz="1600" dirty="0" smtClean="0">
                <a:solidFill>
                  <a:srgbClr val="2A5389"/>
                </a:solidFill>
              </a:rPr>
            </a:br>
            <a:r>
              <a:rPr lang="en-US" sz="1600" dirty="0" smtClean="0">
                <a:solidFill>
                  <a:srgbClr val="2A5389"/>
                </a:solidFill>
              </a:rPr>
              <a:t>(Google Chrome, Firefox, Opera) </a:t>
            </a:r>
          </a:p>
          <a:p>
            <a:pPr marL="285750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2A5389"/>
              </a:solidFill>
            </a:endParaRPr>
          </a:p>
          <a:p>
            <a:pPr marL="285750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Join a meeting from your PC or Mac laptop or desktop computer</a:t>
            </a:r>
          </a:p>
          <a:p>
            <a:pPr marL="285750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2A5389"/>
              </a:solidFill>
            </a:endParaRPr>
          </a:p>
          <a:p>
            <a:pPr marL="285750" indent="-285750">
              <a:buClr>
                <a:srgbClr val="DC572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2A5389"/>
                </a:solidFill>
              </a:rPr>
              <a:t>Enjoy up to 720p on most PCs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9904" y="1667557"/>
            <a:ext cx="2658681" cy="1769924"/>
            <a:chOff x="5116985" y="1672991"/>
            <a:chExt cx="2335818" cy="17699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6985" y="1672991"/>
              <a:ext cx="2335818" cy="176992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179" y="1757120"/>
              <a:ext cx="1675800" cy="937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0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al Title Slide">
  <a:themeElements>
    <a:clrScheme name="GRANDSTREAM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1E28915E-0CDE-49C7-9392-31821839732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genda-master">
  <a:themeElements>
    <a:clrScheme name="GRANDSTREAM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221E7FBA-738C-43D7-84B1-6B57C6963825}"/>
    </a:ext>
  </a:extLst>
</a:theme>
</file>

<file path=ppt/theme/theme3.xml><?xml version="1.0" encoding="utf-8"?>
<a:theme xmlns:a="http://schemas.openxmlformats.org/drawingml/2006/main" name="PART TITLE - master">
  <a:themeElements>
    <a:clrScheme name="GRANDSTREAM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2B128F2F-B031-46EE-9FB3-18068753E61F}"/>
    </a:ext>
  </a:extLst>
</a:theme>
</file>

<file path=ppt/theme/theme4.xml><?xml version="1.0" encoding="utf-8"?>
<a:theme xmlns:a="http://schemas.openxmlformats.org/drawingml/2006/main" name="INTERN PAGES LISTS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00B0F0"/>
      </a:folHlink>
    </a:clrScheme>
    <a:fontScheme name="grandstream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Clr>
            <a:srgbClr val="2A5389"/>
          </a:buClr>
          <a:defRPr dirty="0" err="1" smtClean="0">
            <a:solidFill>
              <a:srgbClr val="2A538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B03B79AC-26E2-41EE-9845-25795172B831}"/>
    </a:ext>
  </a:extLst>
</a:theme>
</file>

<file path=ppt/theme/theme5.xml><?xml version="1.0" encoding="utf-8"?>
<a:theme xmlns:a="http://schemas.openxmlformats.org/drawingml/2006/main" name="Contact - blank">
  <a:themeElements>
    <a:clrScheme name="Custom 1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03A1C678-4B04-426D-A415-084E3CD0F4EC}"/>
    </a:ext>
  </a:extLst>
</a:theme>
</file>

<file path=ppt/theme/theme6.xml><?xml version="1.0" encoding="utf-8"?>
<a:theme xmlns:a="http://schemas.openxmlformats.org/drawingml/2006/main" name="BLANK2-product">
  <a:themeElements>
    <a:clrScheme name="Custom 1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ndstream-presentation-produits" id="{E02F9C05-E054-44EC-9558-676B4734D746}" vid="{F34DD563-414E-481B-BEC9-CB5C1CB4016C}"/>
    </a:ext>
  </a:extLst>
</a:theme>
</file>

<file path=ppt/theme/theme7.xml><?xml version="1.0" encoding="utf-8"?>
<a:theme xmlns:a="http://schemas.openxmlformats.org/drawingml/2006/main" name="1_BLANK2-product">
  <a:themeElements>
    <a:clrScheme name="Custom 1">
      <a:dk1>
        <a:srgbClr val="DC572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4238</TotalTime>
  <Words>774</Words>
  <Application>Microsoft Office PowerPoint</Application>
  <PresentationFormat>On-screen Show (16:9)</PresentationFormat>
  <Paragraphs>161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</vt:lpstr>
      <vt:lpstr>Kozuka Mincho Pro M</vt:lpstr>
      <vt:lpstr>Open sans</vt:lpstr>
      <vt:lpstr>Open sans</vt:lpstr>
      <vt:lpstr>Open Sans Light</vt:lpstr>
      <vt:lpstr>Open Sans Semibold</vt:lpstr>
      <vt:lpstr>Wingdings</vt:lpstr>
      <vt:lpstr>General Title Slide</vt:lpstr>
      <vt:lpstr>Agenda-master</vt:lpstr>
      <vt:lpstr>PART TITLE - master</vt:lpstr>
      <vt:lpstr>INTERN PAGES LISTS</vt:lpstr>
      <vt:lpstr>Contact - blank</vt:lpstr>
      <vt:lpstr>BLANK2-product</vt:lpstr>
      <vt:lpstr>1_BLANK2-product</vt:lpstr>
      <vt:lpstr>WHITE</vt:lpstr>
      <vt:lpstr>IPVideoTalk Web Meetings</vt:lpstr>
      <vt:lpstr>IPVideoTalk Video, Audio and Web Conferencing Service</vt:lpstr>
      <vt:lpstr>PowerPoint Presentation</vt:lpstr>
      <vt:lpstr>Why IPVideoTalk? General Advantages: Functionality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mov movi</dc:creator>
  <cp:lastModifiedBy>Andy Schneider</cp:lastModifiedBy>
  <cp:revision>280</cp:revision>
  <dcterms:created xsi:type="dcterms:W3CDTF">2015-09-02T04:00:27Z</dcterms:created>
  <dcterms:modified xsi:type="dcterms:W3CDTF">2017-05-03T21:09:12Z</dcterms:modified>
</cp:coreProperties>
</file>